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Lst>
  <p:notesMasterIdLst>
    <p:notesMasterId r:id="rId24"/>
  </p:notesMasterIdLst>
  <p:sldIdLst>
    <p:sldId id="257" r:id="rId5"/>
    <p:sldId id="259" r:id="rId6"/>
    <p:sldId id="261" r:id="rId7"/>
    <p:sldId id="264" r:id="rId8"/>
    <p:sldId id="265" r:id="rId9"/>
    <p:sldId id="266" r:id="rId10"/>
    <p:sldId id="267" r:id="rId11"/>
    <p:sldId id="268" r:id="rId12"/>
    <p:sldId id="282" r:id="rId13"/>
    <p:sldId id="269" r:id="rId14"/>
    <p:sldId id="270" r:id="rId15"/>
    <p:sldId id="271" r:id="rId16"/>
    <p:sldId id="272" r:id="rId17"/>
    <p:sldId id="273" r:id="rId18"/>
    <p:sldId id="274" r:id="rId19"/>
    <p:sldId id="275" r:id="rId20"/>
    <p:sldId id="276" r:id="rId21"/>
    <p:sldId id="280"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ABA74-9A13-4068-9ED6-53947ECB025B}"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D3AD6-22B3-4C06-AA94-BDF42087CFDD}" type="slidenum">
              <a:rPr lang="en-GB" smtClean="0"/>
              <a:t>‹#›</a:t>
            </a:fld>
            <a:endParaRPr lang="en-GB"/>
          </a:p>
        </p:txBody>
      </p:sp>
    </p:spTree>
    <p:extLst>
      <p:ext uri="{BB962C8B-B14F-4D97-AF65-F5344CB8AC3E}">
        <p14:creationId xmlns:p14="http://schemas.microsoft.com/office/powerpoint/2010/main" val="250499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1</a:t>
            </a:fld>
            <a:endParaRPr lang="en-GB"/>
          </a:p>
        </p:txBody>
      </p:sp>
    </p:spTree>
    <p:extLst>
      <p:ext uri="{BB962C8B-B14F-4D97-AF65-F5344CB8AC3E}">
        <p14:creationId xmlns:p14="http://schemas.microsoft.com/office/powerpoint/2010/main" val="371352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11</a:t>
            </a:fld>
            <a:endParaRPr lang="en-GB"/>
          </a:p>
        </p:txBody>
      </p:sp>
    </p:spTree>
    <p:extLst>
      <p:ext uri="{BB962C8B-B14F-4D97-AF65-F5344CB8AC3E}">
        <p14:creationId xmlns:p14="http://schemas.microsoft.com/office/powerpoint/2010/main" val="3398666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12</a:t>
            </a:fld>
            <a:endParaRPr lang="en-GB"/>
          </a:p>
        </p:txBody>
      </p:sp>
    </p:spTree>
    <p:extLst>
      <p:ext uri="{BB962C8B-B14F-4D97-AF65-F5344CB8AC3E}">
        <p14:creationId xmlns:p14="http://schemas.microsoft.com/office/powerpoint/2010/main" val="14311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13</a:t>
            </a:fld>
            <a:endParaRPr lang="en-GB"/>
          </a:p>
        </p:txBody>
      </p:sp>
    </p:spTree>
    <p:extLst>
      <p:ext uri="{BB962C8B-B14F-4D97-AF65-F5344CB8AC3E}">
        <p14:creationId xmlns:p14="http://schemas.microsoft.com/office/powerpoint/2010/main" val="154389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14</a:t>
            </a:fld>
            <a:endParaRPr lang="en-GB"/>
          </a:p>
        </p:txBody>
      </p:sp>
    </p:spTree>
    <p:extLst>
      <p:ext uri="{BB962C8B-B14F-4D97-AF65-F5344CB8AC3E}">
        <p14:creationId xmlns:p14="http://schemas.microsoft.com/office/powerpoint/2010/main" val="331819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CD3AD6-22B3-4C06-AA94-BDF42087CFDD}" type="slidenum">
              <a:rPr lang="en-GB" smtClean="0"/>
              <a:t>15</a:t>
            </a:fld>
            <a:endParaRPr lang="en-GB"/>
          </a:p>
        </p:txBody>
      </p:sp>
    </p:spTree>
    <p:extLst>
      <p:ext uri="{BB962C8B-B14F-4D97-AF65-F5344CB8AC3E}">
        <p14:creationId xmlns:p14="http://schemas.microsoft.com/office/powerpoint/2010/main" val="2817431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16</a:t>
            </a:fld>
            <a:endParaRPr lang="en-GB"/>
          </a:p>
        </p:txBody>
      </p:sp>
    </p:spTree>
    <p:extLst>
      <p:ext uri="{BB962C8B-B14F-4D97-AF65-F5344CB8AC3E}">
        <p14:creationId xmlns:p14="http://schemas.microsoft.com/office/powerpoint/2010/main" val="3685545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17</a:t>
            </a:fld>
            <a:endParaRPr lang="en-GB"/>
          </a:p>
        </p:txBody>
      </p:sp>
    </p:spTree>
    <p:extLst>
      <p:ext uri="{BB962C8B-B14F-4D97-AF65-F5344CB8AC3E}">
        <p14:creationId xmlns:p14="http://schemas.microsoft.com/office/powerpoint/2010/main" val="406456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2</a:t>
            </a:fld>
            <a:endParaRPr lang="en-GB"/>
          </a:p>
        </p:txBody>
      </p:sp>
    </p:spTree>
    <p:extLst>
      <p:ext uri="{BB962C8B-B14F-4D97-AF65-F5344CB8AC3E}">
        <p14:creationId xmlns:p14="http://schemas.microsoft.com/office/powerpoint/2010/main" val="199443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3</a:t>
            </a:fld>
            <a:endParaRPr lang="en-GB"/>
          </a:p>
        </p:txBody>
      </p:sp>
    </p:spTree>
    <p:extLst>
      <p:ext uri="{BB962C8B-B14F-4D97-AF65-F5344CB8AC3E}">
        <p14:creationId xmlns:p14="http://schemas.microsoft.com/office/powerpoint/2010/main" val="13824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4</a:t>
            </a:fld>
            <a:endParaRPr lang="en-GB"/>
          </a:p>
        </p:txBody>
      </p:sp>
    </p:spTree>
    <p:extLst>
      <p:ext uri="{BB962C8B-B14F-4D97-AF65-F5344CB8AC3E}">
        <p14:creationId xmlns:p14="http://schemas.microsoft.com/office/powerpoint/2010/main" val="280276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5</a:t>
            </a:fld>
            <a:endParaRPr lang="en-GB"/>
          </a:p>
        </p:txBody>
      </p:sp>
    </p:spTree>
    <p:extLst>
      <p:ext uri="{BB962C8B-B14F-4D97-AF65-F5344CB8AC3E}">
        <p14:creationId xmlns:p14="http://schemas.microsoft.com/office/powerpoint/2010/main" val="46960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6</a:t>
            </a:fld>
            <a:endParaRPr lang="en-GB"/>
          </a:p>
        </p:txBody>
      </p:sp>
    </p:spTree>
    <p:extLst>
      <p:ext uri="{BB962C8B-B14F-4D97-AF65-F5344CB8AC3E}">
        <p14:creationId xmlns:p14="http://schemas.microsoft.com/office/powerpoint/2010/main" val="353048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7</a:t>
            </a:fld>
            <a:endParaRPr lang="en-GB"/>
          </a:p>
        </p:txBody>
      </p:sp>
    </p:spTree>
    <p:extLst>
      <p:ext uri="{BB962C8B-B14F-4D97-AF65-F5344CB8AC3E}">
        <p14:creationId xmlns:p14="http://schemas.microsoft.com/office/powerpoint/2010/main" val="3829674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8</a:t>
            </a:fld>
            <a:endParaRPr lang="en-GB"/>
          </a:p>
        </p:txBody>
      </p:sp>
    </p:spTree>
    <p:extLst>
      <p:ext uri="{BB962C8B-B14F-4D97-AF65-F5344CB8AC3E}">
        <p14:creationId xmlns:p14="http://schemas.microsoft.com/office/powerpoint/2010/main" val="365489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D3AD6-22B3-4C06-AA94-BDF42087CFDD}" type="slidenum">
              <a:rPr lang="en-GB" smtClean="0"/>
              <a:t>10</a:t>
            </a:fld>
            <a:endParaRPr lang="en-GB"/>
          </a:p>
        </p:txBody>
      </p:sp>
    </p:spTree>
    <p:extLst>
      <p:ext uri="{BB962C8B-B14F-4D97-AF65-F5344CB8AC3E}">
        <p14:creationId xmlns:p14="http://schemas.microsoft.com/office/powerpoint/2010/main" val="4105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508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2A279-0833-481D-8C56-F67FD0AC6C50}" type="datetime1">
              <a:rPr lang="en-US" smtClean="0"/>
              <a:t>5/2/2024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105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87DA83-5663-4C9C-B9AA-0B40A3DAFF81}" type="datetime1">
              <a:rPr lang="en-US" smtClean="0"/>
              <a:t>5/2/2024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329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207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171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AAAC38D-0552-4C82-B593-E6124DFADBE2}" type="datetime1">
              <a:rPr lang="en-US" smtClean="0"/>
              <a:t>5/2/2024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057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9DF0F1C-5577-4ACB-BB62-DF8F3C494C7E}" type="datetime1">
              <a:rPr lang="en-US" smtClean="0"/>
              <a:t>5/2/2024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077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775B394-D9F9-4F0C-B15D-605F45CB9E9F}" type="datetime1">
              <a:rPr lang="en-US" smtClean="0"/>
              <a:t>5/2/2024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444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667345-2558-425A-8533-9BFDBCE15005}" type="datetime1">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869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2BEA474-078D-4E9B-9B14-09A87B19DC46}" type="datetime1">
              <a:rPr lang="en-US" smtClean="0"/>
              <a:t>5/2/2024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0766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907D986-8816-4272-A432-0437A28A9828}" type="datetime1">
              <a:rPr lang="en-US" smtClean="0"/>
              <a:t>5/2/2024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pPr algn="l"/>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877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2D6E202-B606-4609-B914-27C9371A1F6D}" type="datetime1">
              <a:rPr lang="en-US" smtClean="0"/>
              <a:t>5/2/2024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41585166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iz.Wicks@le.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721454" y="504873"/>
            <a:ext cx="5142452" cy="3686015"/>
          </a:xfrm>
        </p:spPr>
        <p:txBody>
          <a:bodyPr>
            <a:noAutofit/>
          </a:bodyPr>
          <a:lstStyle/>
          <a:p>
            <a:r>
              <a:rPr lang="en-US" sz="4400" dirty="0"/>
              <a:t>Suicide and the Law: The Law’s Mixed Messages on Suicide</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633863" y="4664350"/>
            <a:ext cx="6269347" cy="1165999"/>
          </a:xfrm>
        </p:spPr>
        <p:txBody>
          <a:bodyPr>
            <a:normAutofit fontScale="92500"/>
          </a:bodyPr>
          <a:lstStyle/>
          <a:p>
            <a:r>
              <a:rPr lang="en-US" sz="2400" cap="none" dirty="0">
                <a:solidFill>
                  <a:schemeClr val="tx1">
                    <a:lumMod val="85000"/>
                    <a:lumOff val="15000"/>
                  </a:schemeClr>
                </a:solidFill>
              </a:rPr>
              <a:t>Prof </a:t>
            </a:r>
            <a:r>
              <a:rPr lang="en-US" cap="none" dirty="0">
                <a:solidFill>
                  <a:schemeClr val="tx1">
                    <a:lumMod val="85000"/>
                    <a:lumOff val="15000"/>
                  </a:schemeClr>
                </a:solidFill>
              </a:rPr>
              <a:t>L</a:t>
            </a:r>
            <a:r>
              <a:rPr lang="en-US" sz="2400" cap="none" dirty="0">
                <a:solidFill>
                  <a:schemeClr val="tx1">
                    <a:lumMod val="85000"/>
                    <a:lumOff val="15000"/>
                  </a:schemeClr>
                </a:solidFill>
              </a:rPr>
              <a:t>iz Wicks</a:t>
            </a:r>
          </a:p>
          <a:p>
            <a:r>
              <a:rPr lang="en-US" cap="none" dirty="0">
                <a:solidFill>
                  <a:schemeClr val="tx1">
                    <a:lumMod val="85000"/>
                    <a:lumOff val="15000"/>
                  </a:schemeClr>
                </a:solidFill>
              </a:rPr>
              <a:t>Leicester Law School and Centre for Rights and Equality in Health Law (CREHL), University of Leicester</a:t>
            </a:r>
            <a:endParaRPr lang="en-US" sz="2400" dirty="0">
              <a:solidFill>
                <a:schemeClr val="tx1">
                  <a:lumMod val="85000"/>
                  <a:lumOff val="15000"/>
                </a:schemeClr>
              </a:solidFill>
            </a:endParaRPr>
          </a:p>
        </p:txBody>
      </p:sp>
      <p:pic>
        <p:nvPicPr>
          <p:cNvPr id="4" name="Picture 3">
            <a:extLst>
              <a:ext uri="{FF2B5EF4-FFF2-40B4-BE49-F238E27FC236}">
                <a16:creationId xmlns:a16="http://schemas.microsoft.com/office/drawing/2014/main" id="{8D4396F8-79BD-4174-A3A5-B9A3182566A8}"/>
              </a:ext>
            </a:extLst>
          </p:cNvPr>
          <p:cNvPicPr>
            <a:picLocks noChangeAspect="1"/>
          </p:cNvPicPr>
          <p:nvPr/>
        </p:nvPicPr>
        <p:blipFill>
          <a:blip r:embed="rId3"/>
          <a:stretch>
            <a:fillRect/>
          </a:stretch>
        </p:blipFill>
        <p:spPr>
          <a:xfrm>
            <a:off x="8506437" y="740116"/>
            <a:ext cx="3685563" cy="5377767"/>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B549-7D67-4A30-9F90-BF791EFEFFD0}"/>
              </a:ext>
            </a:extLst>
          </p:cNvPr>
          <p:cNvSpPr>
            <a:spLocks noGrp="1"/>
          </p:cNvSpPr>
          <p:nvPr>
            <p:ph type="title"/>
          </p:nvPr>
        </p:nvSpPr>
        <p:spPr/>
        <p:txBody>
          <a:bodyPr>
            <a:normAutofit/>
          </a:bodyPr>
          <a:lstStyle/>
          <a:p>
            <a:r>
              <a:rPr lang="en-US" sz="4400" dirty="0"/>
              <a:t>Suicide and the Mental Health Laws</a:t>
            </a:r>
            <a:endParaRPr lang="en-GB" sz="4400" dirty="0"/>
          </a:p>
        </p:txBody>
      </p:sp>
      <p:sp>
        <p:nvSpPr>
          <p:cNvPr id="3" name="Content Placeholder 2">
            <a:extLst>
              <a:ext uri="{FF2B5EF4-FFF2-40B4-BE49-F238E27FC236}">
                <a16:creationId xmlns:a16="http://schemas.microsoft.com/office/drawing/2014/main" id="{87A219CC-92AC-4398-88B7-86137D93F85C}"/>
              </a:ext>
            </a:extLst>
          </p:cNvPr>
          <p:cNvSpPr>
            <a:spLocks noGrp="1"/>
          </p:cNvSpPr>
          <p:nvPr>
            <p:ph idx="1"/>
          </p:nvPr>
        </p:nvSpPr>
        <p:spPr>
          <a:xfrm>
            <a:off x="3598876" y="931179"/>
            <a:ext cx="7556803" cy="5352176"/>
          </a:xfrm>
        </p:spPr>
        <p:txBody>
          <a:bodyPr>
            <a:normAutofit/>
          </a:bodyPr>
          <a:lstStyle/>
          <a:p>
            <a:pPr algn="just">
              <a:buFont typeface="Wingdings" panose="05000000000000000000" pitchFamily="2" charset="2"/>
              <a:buChar char="Ø"/>
            </a:pPr>
            <a:r>
              <a:rPr lang="en-GB" sz="1800" dirty="0">
                <a:effectLst/>
                <a:ea typeface="Calibri" panose="020F0502020204030204" pitchFamily="34" charset="0"/>
                <a:cs typeface="Times New Roman" panose="02020603050405020304" pitchFamily="18" charset="0"/>
              </a:rPr>
              <a:t>Suicide risk is commonly associated with mental illness (</a:t>
            </a:r>
            <a:r>
              <a:rPr lang="en-GB" sz="1800" dirty="0" err="1">
                <a:effectLst/>
                <a:ea typeface="Calibri" panose="020F0502020204030204" pitchFamily="34" charset="0"/>
                <a:cs typeface="Times New Roman" panose="02020603050405020304" pitchFamily="18" charset="0"/>
              </a:rPr>
              <a:t>eg</a:t>
            </a:r>
            <a:r>
              <a:rPr lang="en-GB" sz="1800" dirty="0">
                <a:effectLst/>
                <a:ea typeface="Calibri" panose="020F0502020204030204" pitchFamily="34" charset="0"/>
                <a:cs typeface="Times New Roman" panose="02020603050405020304" pitchFamily="18" charset="0"/>
              </a:rPr>
              <a:t> affective disorders and schizophrenia) and thus fall squarely into the category of ‘mental disorder’ under the Mental Health Act. </a:t>
            </a:r>
          </a:p>
          <a:p>
            <a:pPr algn="just">
              <a:buFont typeface="Wingdings" panose="05000000000000000000" pitchFamily="2" charset="2"/>
              <a:buChar char="Ø"/>
            </a:pPr>
            <a:r>
              <a:rPr lang="en-GB" sz="1800" dirty="0">
                <a:effectLst/>
                <a:ea typeface="Calibri" panose="020F0502020204030204" pitchFamily="34" charset="0"/>
                <a:cs typeface="Times New Roman" panose="02020603050405020304" pitchFamily="18" charset="0"/>
              </a:rPr>
              <a:t>Thus for the huge majority of persons at risk of suicide, legal powers exist under the MHA to authorise compulsory admission to hospital:</a:t>
            </a:r>
          </a:p>
          <a:p>
            <a:pPr lvl="1"/>
            <a:r>
              <a:rPr lang="en-GB" dirty="0"/>
              <a:t>Section 2 – admission for assessment</a:t>
            </a:r>
          </a:p>
          <a:p>
            <a:pPr lvl="1"/>
            <a:r>
              <a:rPr lang="en-GB" dirty="0"/>
              <a:t>Section 4 – emergency admission</a:t>
            </a:r>
          </a:p>
          <a:p>
            <a:pPr lvl="1"/>
            <a:r>
              <a:rPr lang="en-GB" dirty="0"/>
              <a:t>Section 5 – compulsory detention for in-patients</a:t>
            </a:r>
          </a:p>
          <a:p>
            <a:pPr lvl="1"/>
            <a:r>
              <a:rPr lang="en-GB" dirty="0"/>
              <a:t>Section 136 – police power of removal to a place of safety</a:t>
            </a:r>
          </a:p>
          <a:p>
            <a:pPr lvl="1"/>
            <a:r>
              <a:rPr lang="en-GB" dirty="0"/>
              <a:t>Section 3 – longer term admission for treatment</a:t>
            </a:r>
          </a:p>
          <a:p>
            <a:pPr>
              <a:buFont typeface="Wingdings" panose="05000000000000000000" pitchFamily="2" charset="2"/>
              <a:buChar char="Ø"/>
            </a:pPr>
            <a:r>
              <a:rPr lang="en-GB" sz="1800" dirty="0"/>
              <a:t>All hinge on existence of mental disorder (and interests of own health or safety) – but do not require lack of mental capacity</a:t>
            </a:r>
          </a:p>
          <a:p>
            <a:pPr algn="just">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23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683E-5859-439E-A2D7-04ACB545F481}"/>
              </a:ext>
            </a:extLst>
          </p:cNvPr>
          <p:cNvSpPr>
            <a:spLocks noGrp="1"/>
          </p:cNvSpPr>
          <p:nvPr>
            <p:ph type="title"/>
          </p:nvPr>
        </p:nvSpPr>
        <p:spPr/>
        <p:txBody>
          <a:bodyPr/>
          <a:lstStyle/>
          <a:p>
            <a:r>
              <a:rPr lang="en-US" dirty="0"/>
              <a:t>Suicide and Mental Capacity</a:t>
            </a:r>
            <a:endParaRPr lang="en-GB" dirty="0"/>
          </a:p>
        </p:txBody>
      </p:sp>
      <p:sp>
        <p:nvSpPr>
          <p:cNvPr id="3" name="Content Placeholder 2">
            <a:extLst>
              <a:ext uri="{FF2B5EF4-FFF2-40B4-BE49-F238E27FC236}">
                <a16:creationId xmlns:a16="http://schemas.microsoft.com/office/drawing/2014/main" id="{57C34C4C-0A16-4F05-AF43-6908D9BF7FB7}"/>
              </a:ext>
            </a:extLst>
          </p:cNvPr>
          <p:cNvSpPr>
            <a:spLocks noGrp="1"/>
          </p:cNvSpPr>
          <p:nvPr>
            <p:ph idx="1"/>
          </p:nvPr>
        </p:nvSpPr>
        <p:spPr/>
        <p:txBody>
          <a:bodyPr>
            <a:normAutofit/>
          </a:bodyPr>
          <a:lstStyle/>
          <a:p>
            <a:pPr>
              <a:buFont typeface="Wingdings" panose="05000000000000000000" pitchFamily="2" charset="2"/>
              <a:buChar char="Ø"/>
            </a:pPr>
            <a:r>
              <a:rPr lang="en-US" dirty="0"/>
              <a:t>Compulsory powers of detention and treatment under the MHA do not require a lack of mental capacity</a:t>
            </a:r>
          </a:p>
          <a:p>
            <a:pPr>
              <a:buFont typeface="Wingdings" panose="05000000000000000000" pitchFamily="2" charset="2"/>
              <a:buChar char="Ø"/>
            </a:pPr>
            <a:r>
              <a:rPr lang="en-US" dirty="0"/>
              <a:t>Mental Capacity Act 2005 also presents opportunities for suicide prevention measures and ostensibly adopts a functional based approach to capacity </a:t>
            </a:r>
          </a:p>
          <a:p>
            <a:pPr lvl="1">
              <a:buFont typeface="Wingdings" panose="05000000000000000000" pitchFamily="2" charset="2"/>
              <a:buChar char="Ø"/>
            </a:pPr>
            <a:r>
              <a:rPr lang="en-US" dirty="0" err="1"/>
              <a:t>eg</a:t>
            </a:r>
            <a:r>
              <a:rPr lang="en-US" dirty="0"/>
              <a:t> a person who is unable to make a decision for herself because of an impairment of, or a disturbance in the functioning of, the mind or brain, can have treatment provided in their best interests (and this may involve a deprivation of liberty in order to give life-sustaining treatment or to prevent a serious deterioration in the person’s condition) </a:t>
            </a:r>
          </a:p>
          <a:p>
            <a:pPr>
              <a:buFont typeface="Wingdings" panose="05000000000000000000" pitchFamily="2" charset="2"/>
              <a:buChar char="Ø"/>
            </a:pPr>
            <a:r>
              <a:rPr lang="en-US" dirty="0"/>
              <a:t>But is there a ‘catch-22’ issue when considering capacity to choose suicide?</a:t>
            </a:r>
          </a:p>
          <a:p>
            <a:endParaRPr lang="en-GB" dirty="0"/>
          </a:p>
        </p:txBody>
      </p:sp>
    </p:spTree>
    <p:extLst>
      <p:ext uri="{BB962C8B-B14F-4D97-AF65-F5344CB8AC3E}">
        <p14:creationId xmlns:p14="http://schemas.microsoft.com/office/powerpoint/2010/main" val="21853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F60B-1F25-4689-B47D-65A2304E6FAC}"/>
              </a:ext>
            </a:extLst>
          </p:cNvPr>
          <p:cNvSpPr>
            <a:spLocks noGrp="1"/>
          </p:cNvSpPr>
          <p:nvPr>
            <p:ph type="title"/>
          </p:nvPr>
        </p:nvSpPr>
        <p:spPr>
          <a:xfrm>
            <a:off x="125835" y="1123837"/>
            <a:ext cx="3074566" cy="4601183"/>
          </a:xfrm>
        </p:spPr>
        <p:txBody>
          <a:bodyPr>
            <a:normAutofit/>
          </a:bodyPr>
          <a:lstStyle/>
          <a:p>
            <a:r>
              <a:rPr lang="en-US" sz="4000" dirty="0"/>
              <a:t>Preventing discrimination on grounds of mental disability</a:t>
            </a:r>
            <a:endParaRPr lang="en-GB" sz="4000" dirty="0"/>
          </a:p>
        </p:txBody>
      </p:sp>
      <p:sp>
        <p:nvSpPr>
          <p:cNvPr id="3" name="Content Placeholder 2">
            <a:extLst>
              <a:ext uri="{FF2B5EF4-FFF2-40B4-BE49-F238E27FC236}">
                <a16:creationId xmlns:a16="http://schemas.microsoft.com/office/drawing/2014/main" id="{8F12C1C5-D741-47A3-B82B-D3D693B55A00}"/>
              </a:ext>
            </a:extLst>
          </p:cNvPr>
          <p:cNvSpPr>
            <a:spLocks noGrp="1"/>
          </p:cNvSpPr>
          <p:nvPr>
            <p:ph idx="1"/>
          </p:nvPr>
        </p:nvSpPr>
        <p:spPr/>
        <p:txBody>
          <a:bodyPr/>
          <a:lstStyle/>
          <a:p>
            <a:pPr>
              <a:buFont typeface="Wingdings" panose="05000000000000000000" pitchFamily="2" charset="2"/>
              <a:buChar char="Ø"/>
            </a:pPr>
            <a:r>
              <a:rPr lang="en-GB" dirty="0"/>
              <a:t>Convention on the Rights of Persons with Disabilities (CRPD) precludes the use of a mental disability as a justification for compulsion</a:t>
            </a:r>
          </a:p>
          <a:p>
            <a:pPr>
              <a:buFont typeface="Wingdings" panose="05000000000000000000" pitchFamily="2" charset="2"/>
              <a:buChar char="Ø"/>
            </a:pPr>
            <a:r>
              <a:rPr lang="en-GB" dirty="0"/>
              <a:t>WHO regards suicide prevention as global health priority</a:t>
            </a:r>
          </a:p>
          <a:p>
            <a:pPr>
              <a:buFont typeface="Wingdings" panose="05000000000000000000" pitchFamily="2" charset="2"/>
              <a:buChar char="Ø"/>
            </a:pPr>
            <a:r>
              <a:rPr lang="en-GB" dirty="0"/>
              <a:t>How do we prevent all suicides without the provision of non-consensual assistance?</a:t>
            </a:r>
          </a:p>
          <a:p>
            <a:pPr>
              <a:buFont typeface="Wingdings" panose="05000000000000000000" pitchFamily="2" charset="2"/>
              <a:buChar char="Ø"/>
            </a:pPr>
            <a:r>
              <a:rPr lang="en-GB" dirty="0"/>
              <a:t>Capacity as gatekeeper of autonomy?</a:t>
            </a:r>
          </a:p>
          <a:p>
            <a:pPr lvl="1"/>
            <a:r>
              <a:rPr lang="en-GB" dirty="0"/>
              <a:t>‘if the test of mental capacity is set too high it will exclude our truly autonomous choices from the law’s respect, but if it is set too low it may accord respect to choices that do not reflect our true wishes.’ (Richardson)</a:t>
            </a:r>
          </a:p>
          <a:p>
            <a:endParaRPr lang="en-GB" dirty="0"/>
          </a:p>
        </p:txBody>
      </p:sp>
    </p:spTree>
    <p:extLst>
      <p:ext uri="{BB962C8B-B14F-4D97-AF65-F5344CB8AC3E}">
        <p14:creationId xmlns:p14="http://schemas.microsoft.com/office/powerpoint/2010/main" val="158863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8352-AC14-467D-9CC7-396355295980}"/>
              </a:ext>
            </a:extLst>
          </p:cNvPr>
          <p:cNvSpPr>
            <a:spLocks noGrp="1"/>
          </p:cNvSpPr>
          <p:nvPr>
            <p:ph type="title"/>
          </p:nvPr>
        </p:nvSpPr>
        <p:spPr>
          <a:xfrm>
            <a:off x="100668" y="286603"/>
            <a:ext cx="3053594" cy="5300465"/>
          </a:xfrm>
        </p:spPr>
        <p:txBody>
          <a:bodyPr>
            <a:noAutofit/>
          </a:bodyPr>
          <a:lstStyle/>
          <a:p>
            <a:r>
              <a:rPr lang="en-US" sz="3600" dirty="0"/>
              <a:t>Human Rights relevant to suicide:</a:t>
            </a:r>
            <a:br>
              <a:rPr lang="en-US" sz="3600" dirty="0"/>
            </a:br>
            <a:r>
              <a:rPr lang="en-US" sz="3600" dirty="0"/>
              <a:t>Article 8 ECHR’s right to respect for private life</a:t>
            </a:r>
            <a:endParaRPr lang="en-GB" sz="3600" dirty="0"/>
          </a:p>
        </p:txBody>
      </p:sp>
      <p:sp>
        <p:nvSpPr>
          <p:cNvPr id="3" name="Content Placeholder 2">
            <a:extLst>
              <a:ext uri="{FF2B5EF4-FFF2-40B4-BE49-F238E27FC236}">
                <a16:creationId xmlns:a16="http://schemas.microsoft.com/office/drawing/2014/main" id="{82638742-FC1B-407C-8770-9F0F8CD728C5}"/>
              </a:ext>
            </a:extLst>
          </p:cNvPr>
          <p:cNvSpPr>
            <a:spLocks noGrp="1"/>
          </p:cNvSpPr>
          <p:nvPr>
            <p:ph idx="1"/>
          </p:nvPr>
        </p:nvSpPr>
        <p:spPr/>
        <p:txBody>
          <a:bodyPr>
            <a:normAutofit/>
          </a:bodyPr>
          <a:lstStyle/>
          <a:p>
            <a:r>
              <a:rPr lang="en-GB" dirty="0"/>
              <a:t>Art 8 ECHR protects a right to respect for private life which includes a right to autonomy in </a:t>
            </a:r>
            <a:r>
              <a:rPr lang="en-US" dirty="0"/>
              <a:t>terms of life and death decisions</a:t>
            </a:r>
          </a:p>
          <a:p>
            <a:r>
              <a:rPr lang="en-US" dirty="0"/>
              <a:t>The European Court of Human Rights has confirmed that a choice to end life is protected by Art 8, although this is not an absolute right:</a:t>
            </a:r>
            <a:endParaRPr lang="en-GB" dirty="0"/>
          </a:p>
          <a:p>
            <a:pPr lvl="1"/>
            <a:r>
              <a:rPr lang="en-GB" dirty="0"/>
              <a:t>‘the Court considers that </a:t>
            </a:r>
            <a:r>
              <a:rPr lang="en-GB" b="1" dirty="0"/>
              <a:t>an individual’s right to decide by what means and at what point his or her life will end</a:t>
            </a:r>
            <a:r>
              <a:rPr lang="en-GB" dirty="0"/>
              <a:t>, provided he or she is capable of freely reaching a decision on this question and acting in consequence, is one of the aspects of the right to respect for private life within the meaning of Article 8 of the Convention.’ (</a:t>
            </a:r>
            <a:r>
              <a:rPr lang="en-GB" i="1" dirty="0"/>
              <a:t>Haas v Switzerland</a:t>
            </a:r>
            <a:r>
              <a:rPr lang="en-GB" dirty="0"/>
              <a:t>, para 51)   </a:t>
            </a:r>
          </a:p>
          <a:p>
            <a:endParaRPr lang="en-GB" dirty="0"/>
          </a:p>
        </p:txBody>
      </p:sp>
    </p:spTree>
    <p:extLst>
      <p:ext uri="{BB962C8B-B14F-4D97-AF65-F5344CB8AC3E}">
        <p14:creationId xmlns:p14="http://schemas.microsoft.com/office/powerpoint/2010/main" val="205598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8CA6-4BE2-45C8-9789-7F500B093D7E}"/>
              </a:ext>
            </a:extLst>
          </p:cNvPr>
          <p:cNvSpPr>
            <a:spLocks noGrp="1"/>
          </p:cNvSpPr>
          <p:nvPr>
            <p:ph type="title"/>
          </p:nvPr>
        </p:nvSpPr>
        <p:spPr/>
        <p:txBody>
          <a:bodyPr>
            <a:normAutofit/>
          </a:bodyPr>
          <a:lstStyle/>
          <a:p>
            <a:r>
              <a:rPr lang="en-US" sz="3600" dirty="0"/>
              <a:t>Human Rights relevant to suicide: </a:t>
            </a:r>
            <a:br>
              <a:rPr lang="en-US" sz="3600" dirty="0"/>
            </a:br>
            <a:r>
              <a:rPr lang="en-US" sz="3600" dirty="0"/>
              <a:t>Article 2 ECHR’s Right to Life</a:t>
            </a:r>
            <a:endParaRPr lang="en-GB" sz="3600" dirty="0"/>
          </a:p>
        </p:txBody>
      </p:sp>
      <p:sp>
        <p:nvSpPr>
          <p:cNvPr id="3" name="Content Placeholder 2">
            <a:extLst>
              <a:ext uri="{FF2B5EF4-FFF2-40B4-BE49-F238E27FC236}">
                <a16:creationId xmlns:a16="http://schemas.microsoft.com/office/drawing/2014/main" id="{F7ACBCD0-F459-4FD0-83AF-D615018984E0}"/>
              </a:ext>
            </a:extLst>
          </p:cNvPr>
          <p:cNvSpPr>
            <a:spLocks noGrp="1"/>
          </p:cNvSpPr>
          <p:nvPr>
            <p:ph idx="1"/>
          </p:nvPr>
        </p:nvSpPr>
        <p:spPr>
          <a:xfrm>
            <a:off x="3691156" y="822121"/>
            <a:ext cx="7464524" cy="5436066"/>
          </a:xfrm>
        </p:spPr>
        <p:txBody>
          <a:bodyPr>
            <a:normAutofit/>
          </a:bodyPr>
          <a:lstStyle/>
          <a:p>
            <a:pPr>
              <a:buFont typeface="Wingdings" panose="05000000000000000000" pitchFamily="2" charset="2"/>
              <a:buChar char="Ø"/>
            </a:pPr>
            <a:r>
              <a:rPr lang="en-GB" dirty="0"/>
              <a:t>Art 2 ECHR protects the </a:t>
            </a:r>
            <a:r>
              <a:rPr lang="en-GB" sz="1800" dirty="0">
                <a:effectLst/>
                <a:ea typeface="Calibri" panose="020F0502020204030204" pitchFamily="34" charset="0"/>
                <a:cs typeface="Times New Roman" panose="02020603050405020304" pitchFamily="18" charset="0"/>
              </a:rPr>
              <a:t>right to life and it appears that there is sometime a duty on states to prevent suicide and failing to take reasonable steps to do so can lead to a violation of Art 2</a:t>
            </a:r>
          </a:p>
          <a:p>
            <a:pPr algn="just">
              <a:buFont typeface="Wingdings" panose="05000000000000000000" pitchFamily="2" charset="2"/>
              <a:buChar char="Ø"/>
            </a:pPr>
            <a:r>
              <a:rPr lang="en-GB" dirty="0">
                <a:effectLst/>
                <a:ea typeface="Calibri" panose="020F0502020204030204" pitchFamily="34" charset="0"/>
                <a:cs typeface="Times New Roman" panose="02020603050405020304" pitchFamily="18" charset="0"/>
              </a:rPr>
              <a:t>Art 2 recognises quite significant positive obligations to take steps to preserve life. These exist at two levels:</a:t>
            </a:r>
          </a:p>
          <a:p>
            <a:pPr lvl="1" algn="just">
              <a:buFont typeface="Wingdings" panose="05000000000000000000" pitchFamily="2" charset="2"/>
              <a:buChar char="Ø"/>
            </a:pPr>
            <a:r>
              <a:rPr lang="en-GB" dirty="0">
                <a:effectLst/>
                <a:ea typeface="Calibri" panose="020F0502020204030204" pitchFamily="34" charset="0"/>
                <a:cs typeface="Times New Roman" panose="02020603050405020304" pitchFamily="18" charset="0"/>
              </a:rPr>
              <a:t>First, there is a general duty to take appropriate steps to safeguard lives – </a:t>
            </a:r>
            <a:r>
              <a:rPr lang="en-GB" dirty="0" err="1">
                <a:effectLst/>
                <a:ea typeface="Calibri" panose="020F0502020204030204" pitchFamily="34" charset="0"/>
                <a:cs typeface="Times New Roman" panose="02020603050405020304" pitchFamily="18" charset="0"/>
              </a:rPr>
              <a:t>eg</a:t>
            </a:r>
            <a:r>
              <a:rPr lang="en-GB" dirty="0">
                <a:effectLst/>
                <a:ea typeface="Calibri" panose="020F0502020204030204" pitchFamily="34" charset="0"/>
                <a:cs typeface="Times New Roman" panose="02020603050405020304" pitchFamily="18" charset="0"/>
              </a:rPr>
              <a:t> through regulatory measures such as criminal law provisions, and hospital regulations.</a:t>
            </a:r>
          </a:p>
          <a:p>
            <a:pPr lvl="1" algn="just">
              <a:buFont typeface="Wingdings" panose="05000000000000000000" pitchFamily="2" charset="2"/>
              <a:buChar char="Ø"/>
            </a:pPr>
            <a:r>
              <a:rPr lang="en-GB" dirty="0">
                <a:effectLst/>
                <a:ea typeface="Calibri" panose="020F0502020204030204" pitchFamily="34" charset="0"/>
                <a:cs typeface="Times New Roman" panose="02020603050405020304" pitchFamily="18" charset="0"/>
              </a:rPr>
              <a:t>Secondly, in some circumstances there is also a so-called ‘operational duty’ to take preventive operational measures to protect a specific individual whose life is at risk. </a:t>
            </a:r>
            <a:endParaRPr lang="en-GB" dirty="0"/>
          </a:p>
          <a:p>
            <a:endParaRPr lang="en-GB" dirty="0"/>
          </a:p>
        </p:txBody>
      </p:sp>
    </p:spTree>
    <p:extLst>
      <p:ext uri="{BB962C8B-B14F-4D97-AF65-F5344CB8AC3E}">
        <p14:creationId xmlns:p14="http://schemas.microsoft.com/office/powerpoint/2010/main" val="15894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Art 2’s operational duty to prevent suicide</a:t>
            </a:r>
          </a:p>
        </p:txBody>
      </p:sp>
      <p:sp>
        <p:nvSpPr>
          <p:cNvPr id="3" name="Content Placeholder 2"/>
          <p:cNvSpPr>
            <a:spLocks noGrp="1"/>
          </p:cNvSpPr>
          <p:nvPr>
            <p:ph idx="1"/>
          </p:nvPr>
        </p:nvSpPr>
        <p:spPr>
          <a:xfrm>
            <a:off x="3540154" y="880844"/>
            <a:ext cx="7615526" cy="5343787"/>
          </a:xfrm>
        </p:spPr>
        <p:txBody>
          <a:bodyPr>
            <a:normAutofit/>
          </a:bodyPr>
          <a:lstStyle/>
          <a:p>
            <a:pPr>
              <a:buFont typeface="Wingdings" panose="05000000000000000000" pitchFamily="2" charset="2"/>
              <a:buChar char="Ø"/>
            </a:pPr>
            <a:r>
              <a:rPr lang="en-GB" dirty="0">
                <a:cs typeface="Times New Roman" panose="02020603050405020304" pitchFamily="18" charset="0"/>
              </a:rPr>
              <a:t>The European Court of Human Rights has considered </a:t>
            </a:r>
            <a:r>
              <a:rPr lang="en-GB" dirty="0">
                <a:ea typeface="Calibri" panose="020F0502020204030204" pitchFamily="34" charset="0"/>
                <a:cs typeface="Times New Roman" panose="02020603050405020304" pitchFamily="18" charset="0"/>
              </a:rPr>
              <a:t>a series of cases on the issue of suicide in detention and whether there is an operational duty under Art 2 to prevent suicide in this context:</a:t>
            </a:r>
            <a:endParaRPr lang="en-GB" dirty="0"/>
          </a:p>
          <a:p>
            <a:pPr lvl="1"/>
            <a:r>
              <a:rPr lang="en-GB" dirty="0"/>
              <a:t>‘For a positive obligation to arise regarding a prisoner with suicidal tendencies, it must be established that the </a:t>
            </a:r>
            <a:r>
              <a:rPr lang="en-GB" b="1" dirty="0"/>
              <a:t>authorities knew, or ought to have known</a:t>
            </a:r>
            <a:r>
              <a:rPr lang="en-GB" dirty="0"/>
              <a:t> at the time, of the existence of a </a:t>
            </a:r>
            <a:r>
              <a:rPr lang="en-GB" b="1" dirty="0"/>
              <a:t>real and immediate risk to the life </a:t>
            </a:r>
            <a:r>
              <a:rPr lang="en-GB" dirty="0"/>
              <a:t>of an identified individual and, if so, that they </a:t>
            </a:r>
            <a:r>
              <a:rPr lang="en-GB" b="1" dirty="0"/>
              <a:t>failed to take measures </a:t>
            </a:r>
            <a:r>
              <a:rPr lang="en-GB" dirty="0"/>
              <a:t>within the scope of their powers which, judged reasonably, might have been expected to </a:t>
            </a:r>
            <a:r>
              <a:rPr lang="en-GB" b="1" dirty="0"/>
              <a:t>prevent that risk from materialising</a:t>
            </a:r>
            <a:r>
              <a:rPr lang="en-GB" dirty="0"/>
              <a:t>’  (</a:t>
            </a:r>
            <a:r>
              <a:rPr lang="en-GB" i="1" dirty="0" err="1"/>
              <a:t>Çoşelav</a:t>
            </a:r>
            <a:r>
              <a:rPr lang="en-GB" i="1" dirty="0"/>
              <a:t> v. Turkey</a:t>
            </a:r>
            <a:r>
              <a:rPr lang="en-GB" dirty="0"/>
              <a:t>, para 54) </a:t>
            </a:r>
          </a:p>
          <a:p>
            <a:pPr>
              <a:buFont typeface="Wingdings" panose="05000000000000000000" pitchFamily="2" charset="2"/>
              <a:buChar char="Ø"/>
            </a:pPr>
            <a:r>
              <a:rPr lang="en-GB" dirty="0"/>
              <a:t>Did the authorities know, or ought they to have known, of the risk of suicide? (Contrast </a:t>
            </a:r>
            <a:r>
              <a:rPr lang="en-GB" i="1" dirty="0"/>
              <a:t>Keenan v UK</a:t>
            </a:r>
            <a:r>
              <a:rPr lang="en-GB" dirty="0"/>
              <a:t> and </a:t>
            </a:r>
            <a:r>
              <a:rPr lang="en-GB" i="1" dirty="0"/>
              <a:t>Volk v Slovenia – </a:t>
            </a:r>
            <a:r>
              <a:rPr lang="en-GB" dirty="0"/>
              <a:t>key is mental health diagnosis?) </a:t>
            </a:r>
          </a:p>
          <a:p>
            <a:pPr>
              <a:buFont typeface="Wingdings" panose="05000000000000000000" pitchFamily="2" charset="2"/>
              <a:buChar char="Ø"/>
            </a:pPr>
            <a:r>
              <a:rPr lang="en-GB" dirty="0"/>
              <a:t>If so, did they take reasonable steps to prevent suicide? (Contrast </a:t>
            </a:r>
            <a:r>
              <a:rPr lang="en-GB" i="1" dirty="0"/>
              <a:t>Keenan v UK </a:t>
            </a:r>
            <a:r>
              <a:rPr lang="en-GB" dirty="0"/>
              <a:t>and </a:t>
            </a:r>
            <a:r>
              <a:rPr lang="en-GB" i="1" dirty="0" err="1"/>
              <a:t>Renolde</a:t>
            </a:r>
            <a:r>
              <a:rPr lang="en-GB" i="1" dirty="0"/>
              <a:t> v France</a:t>
            </a:r>
            <a:r>
              <a:rPr lang="en-GB" dirty="0"/>
              <a:t>)</a:t>
            </a:r>
          </a:p>
          <a:p>
            <a:pPr lvl="1"/>
            <a:endParaRPr lang="en-GB" dirty="0"/>
          </a:p>
          <a:p>
            <a:endParaRPr lang="en-GB" dirty="0"/>
          </a:p>
        </p:txBody>
      </p:sp>
    </p:spTree>
    <p:extLst>
      <p:ext uri="{BB962C8B-B14F-4D97-AF65-F5344CB8AC3E}">
        <p14:creationId xmlns:p14="http://schemas.microsoft.com/office/powerpoint/2010/main" val="257924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Domestic application to mental health patients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i="1" dirty="0"/>
              <a:t>Savage v South Essex NHS Trust: </a:t>
            </a:r>
            <a:r>
              <a:rPr lang="en-GB" dirty="0"/>
              <a:t>Art 2</a:t>
            </a:r>
            <a:r>
              <a:rPr lang="en-GB" i="1" dirty="0"/>
              <a:t> </a:t>
            </a:r>
            <a:r>
              <a:rPr lang="en-GB" dirty="0"/>
              <a:t>duty to prevent suicide of compulsorily detained mental health patients  </a:t>
            </a:r>
          </a:p>
          <a:p>
            <a:pPr>
              <a:buFont typeface="Wingdings" panose="05000000000000000000" pitchFamily="2" charset="2"/>
              <a:buChar char="Ø"/>
            </a:pPr>
            <a:r>
              <a:rPr lang="en-GB" i="1" dirty="0" err="1"/>
              <a:t>Rabone</a:t>
            </a:r>
            <a:r>
              <a:rPr lang="en-GB" i="1" dirty="0"/>
              <a:t> &amp; another v Pennine Care NHS Trust: </a:t>
            </a:r>
            <a:r>
              <a:rPr lang="en-GB" dirty="0"/>
              <a:t>extended that duty to voluntary mental health patients</a:t>
            </a:r>
            <a:endParaRPr lang="en-GB" i="1" dirty="0"/>
          </a:p>
          <a:p>
            <a:pPr>
              <a:buFont typeface="Wingdings" panose="05000000000000000000" pitchFamily="2" charset="2"/>
              <a:buChar char="Ø"/>
            </a:pPr>
            <a:r>
              <a:rPr lang="en-GB" dirty="0"/>
              <a:t>Lady Hale in </a:t>
            </a:r>
            <a:r>
              <a:rPr lang="en-GB" i="1" dirty="0" err="1"/>
              <a:t>Rabone</a:t>
            </a:r>
            <a:r>
              <a:rPr lang="en-GB" i="1" dirty="0"/>
              <a:t>:</a:t>
            </a:r>
            <a:r>
              <a:rPr lang="en-GB" dirty="0"/>
              <a:t> </a:t>
            </a:r>
          </a:p>
          <a:p>
            <a:pPr lvl="1">
              <a:buFont typeface="Wingdings" panose="05000000000000000000" pitchFamily="2" charset="2"/>
              <a:buChar char="Ø"/>
            </a:pPr>
            <a:r>
              <a:rPr lang="en-GB" dirty="0"/>
              <a:t>‘there is no general obligation on the State to prevent a person committing suicide, even if the authorities know or ought to know of a real and immediate risk that she will do so’ </a:t>
            </a:r>
          </a:p>
          <a:p>
            <a:pPr lvl="1">
              <a:buFont typeface="Wingdings" panose="05000000000000000000" pitchFamily="2" charset="2"/>
              <a:buChar char="Ø"/>
            </a:pPr>
            <a:r>
              <a:rPr lang="en-GB" dirty="0"/>
              <a:t>‘autonomous individuals have a right to take their own lives if that is what they truly want’	 </a:t>
            </a:r>
          </a:p>
          <a:p>
            <a:pPr>
              <a:buFont typeface="Wingdings" panose="05000000000000000000" pitchFamily="2" charset="2"/>
              <a:buChar char="Ø"/>
            </a:pPr>
            <a:r>
              <a:rPr lang="en-GB" dirty="0"/>
              <a:t>Disagreements in </a:t>
            </a:r>
            <a:r>
              <a:rPr lang="en-GB" i="1" dirty="0"/>
              <a:t>Nicklinson:</a:t>
            </a:r>
          </a:p>
          <a:p>
            <a:pPr lvl="1"/>
            <a:r>
              <a:rPr lang="en-GB" dirty="0"/>
              <a:t>Lord </a:t>
            </a:r>
            <a:r>
              <a:rPr lang="en-GB" dirty="0" err="1"/>
              <a:t>Sumption</a:t>
            </a:r>
            <a:r>
              <a:rPr lang="en-GB" dirty="0"/>
              <a:t>: ‘In law, the state is not entitled to intervene to prevent a person of full capacity who has arrived at a settled decision to take his own life from doing so.’ </a:t>
            </a:r>
          </a:p>
          <a:p>
            <a:pPr lvl="1"/>
            <a:r>
              <a:rPr lang="en-GB" dirty="0"/>
              <a:t>Lady Hale: ‘a policeman is surely entitled to prevent a would-be suicide from jumping off Westminster Bridge.’</a:t>
            </a:r>
            <a:endParaRPr lang="en-GB" i="1" dirty="0"/>
          </a:p>
          <a:p>
            <a:pPr lvl="1"/>
            <a:endParaRPr lang="en-GB" dirty="0"/>
          </a:p>
        </p:txBody>
      </p:sp>
    </p:spTree>
    <p:extLst>
      <p:ext uri="{BB962C8B-B14F-4D97-AF65-F5344CB8AC3E}">
        <p14:creationId xmlns:p14="http://schemas.microsoft.com/office/powerpoint/2010/main" val="57511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E68E-01AA-4681-92F1-C52AB63C90CB}"/>
              </a:ext>
            </a:extLst>
          </p:cNvPr>
          <p:cNvSpPr>
            <a:spLocks noGrp="1"/>
          </p:cNvSpPr>
          <p:nvPr>
            <p:ph type="title"/>
          </p:nvPr>
        </p:nvSpPr>
        <p:spPr/>
        <p:txBody>
          <a:bodyPr/>
          <a:lstStyle/>
          <a:p>
            <a:r>
              <a:rPr lang="en-US" dirty="0"/>
              <a:t>Mixed messages in the law:</a:t>
            </a:r>
            <a:endParaRPr lang="en-GB" dirty="0"/>
          </a:p>
        </p:txBody>
      </p:sp>
      <p:sp>
        <p:nvSpPr>
          <p:cNvPr id="3" name="Content Placeholder 2">
            <a:extLst>
              <a:ext uri="{FF2B5EF4-FFF2-40B4-BE49-F238E27FC236}">
                <a16:creationId xmlns:a16="http://schemas.microsoft.com/office/drawing/2014/main" id="{7F2949FC-5733-46CA-9A54-F130B3CE5BC9}"/>
              </a:ext>
            </a:extLst>
          </p:cNvPr>
          <p:cNvSpPr>
            <a:spLocks noGrp="1"/>
          </p:cNvSpPr>
          <p:nvPr>
            <p:ph idx="1"/>
          </p:nvPr>
        </p:nvSpPr>
        <p:spPr/>
        <p:txBody>
          <a:bodyPr/>
          <a:lstStyle/>
          <a:p>
            <a:pPr>
              <a:buFont typeface="Wingdings" panose="05000000000000000000" pitchFamily="2" charset="2"/>
              <a:buChar char="v"/>
            </a:pPr>
            <a:r>
              <a:rPr lang="en-GB" dirty="0"/>
              <a:t>Lawful to end my life but serious criminal offence for anyone to help me in this lawful activity</a:t>
            </a:r>
          </a:p>
          <a:p>
            <a:pPr>
              <a:buFont typeface="Wingdings" panose="05000000000000000000" pitchFamily="2" charset="2"/>
              <a:buChar char="v"/>
            </a:pPr>
            <a:r>
              <a:rPr lang="en-GB" dirty="0"/>
              <a:t>Absolute criminal offence to assist a suicide but highly unlikely to be prosecuted due to DPP’s guidelines</a:t>
            </a:r>
          </a:p>
          <a:p>
            <a:pPr>
              <a:buFont typeface="Wingdings" panose="05000000000000000000" pitchFamily="2" charset="2"/>
              <a:buChar char="v"/>
            </a:pPr>
            <a:r>
              <a:rPr lang="en-GB" dirty="0"/>
              <a:t>A right to end my life and a right to be prevented from doing so...?</a:t>
            </a:r>
          </a:p>
          <a:p>
            <a:pPr>
              <a:buFont typeface="Wingdings" panose="05000000000000000000" pitchFamily="2" charset="2"/>
              <a:buChar char="v"/>
            </a:pPr>
            <a:endParaRPr lang="en-GB" dirty="0"/>
          </a:p>
          <a:p>
            <a:pPr>
              <a:buFont typeface="Wingdings" panose="05000000000000000000" pitchFamily="2" charset="2"/>
              <a:buChar char="v"/>
            </a:pPr>
            <a:r>
              <a:rPr lang="en-GB" dirty="0"/>
              <a:t>Where really does the law stand on suicide?</a:t>
            </a:r>
          </a:p>
          <a:p>
            <a:pPr>
              <a:buFont typeface="Wingdings" panose="05000000000000000000" pitchFamily="2" charset="2"/>
              <a:buChar char="v"/>
            </a:pPr>
            <a:r>
              <a:rPr lang="en-GB" dirty="0"/>
              <a:t>Is the problem really about how we label self-caused deaths??</a:t>
            </a:r>
          </a:p>
          <a:p>
            <a:endParaRPr lang="en-GB" dirty="0"/>
          </a:p>
        </p:txBody>
      </p:sp>
    </p:spTree>
    <p:extLst>
      <p:ext uri="{BB962C8B-B14F-4D97-AF65-F5344CB8AC3E}">
        <p14:creationId xmlns:p14="http://schemas.microsoft.com/office/powerpoint/2010/main" val="174365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41A3-D14C-4583-9E6A-E2AD3DF7313A}"/>
              </a:ext>
            </a:extLst>
          </p:cNvPr>
          <p:cNvSpPr>
            <a:spLocks noGrp="1"/>
          </p:cNvSpPr>
          <p:nvPr>
            <p:ph type="title"/>
          </p:nvPr>
        </p:nvSpPr>
        <p:spPr>
          <a:xfrm>
            <a:off x="75502" y="286603"/>
            <a:ext cx="2927758" cy="5510190"/>
          </a:xfrm>
        </p:spPr>
        <p:txBody>
          <a:bodyPr>
            <a:normAutofit/>
          </a:bodyPr>
          <a:lstStyle/>
          <a:p>
            <a:r>
              <a:rPr lang="en-US" dirty="0"/>
              <a:t>Need for legal reform?</a:t>
            </a:r>
            <a:endParaRPr lang="en-GB" dirty="0"/>
          </a:p>
        </p:txBody>
      </p:sp>
      <p:sp>
        <p:nvSpPr>
          <p:cNvPr id="3" name="Content Placeholder 2">
            <a:extLst>
              <a:ext uri="{FF2B5EF4-FFF2-40B4-BE49-F238E27FC236}">
                <a16:creationId xmlns:a16="http://schemas.microsoft.com/office/drawing/2014/main" id="{5A61D948-AE4E-452E-AF4E-41A0F46017B7}"/>
              </a:ext>
            </a:extLst>
          </p:cNvPr>
          <p:cNvSpPr>
            <a:spLocks noGrp="1"/>
          </p:cNvSpPr>
          <p:nvPr>
            <p:ph idx="1"/>
          </p:nvPr>
        </p:nvSpPr>
        <p:spPr>
          <a:xfrm>
            <a:off x="3741489" y="880844"/>
            <a:ext cx="7389023" cy="4792931"/>
          </a:xfrm>
        </p:spPr>
        <p:txBody>
          <a:bodyPr>
            <a:normAutofit/>
          </a:bodyPr>
          <a:lstStyle/>
          <a:p>
            <a:pPr>
              <a:buFont typeface="Wingdings" panose="05000000000000000000" pitchFamily="2" charset="2"/>
              <a:buChar char="Ø"/>
            </a:pPr>
            <a:r>
              <a:rPr lang="en-US" dirty="0"/>
              <a:t>Offence of assisted suicide:</a:t>
            </a:r>
          </a:p>
          <a:p>
            <a:pPr lvl="1">
              <a:buFont typeface="Wingdings" panose="05000000000000000000" pitchFamily="2" charset="2"/>
              <a:buChar char="Ø"/>
            </a:pPr>
            <a:r>
              <a:rPr lang="en-US" dirty="0"/>
              <a:t> needs an exception which could be primarily targeted at the ‘assisted dying’ type cases </a:t>
            </a:r>
          </a:p>
          <a:p>
            <a:pPr lvl="1">
              <a:buFont typeface="Wingdings" panose="05000000000000000000" pitchFamily="2" charset="2"/>
              <a:buChar char="Ø"/>
            </a:pPr>
            <a:r>
              <a:rPr lang="en-US" dirty="0"/>
              <a:t>But also vital that the offence remain, and is appropriately enforced, for those choices to die that are not fully capacitated</a:t>
            </a:r>
          </a:p>
          <a:p>
            <a:pPr lvl="1">
              <a:buFont typeface="Wingdings" panose="05000000000000000000" pitchFamily="2" charset="2"/>
              <a:buChar char="Ø"/>
            </a:pPr>
            <a:r>
              <a:rPr lang="en-US" dirty="0"/>
              <a:t>The offence of encouraging suicide could also be strengthened with a shift towards an ‘incitement’ focus, alongside a greater willingness to prosecute this offence</a:t>
            </a:r>
          </a:p>
          <a:p>
            <a:pPr>
              <a:buFont typeface="Wingdings" panose="05000000000000000000" pitchFamily="2" charset="2"/>
              <a:buChar char="Ø"/>
            </a:pPr>
            <a:r>
              <a:rPr lang="en-US" dirty="0"/>
              <a:t>Greater clarity is also needed on the role of capacity in distinguishing between the Art 8 right to make autonomous choices about the end of life, and the Art 2 right to be protected from a risk to life posed by suicide</a:t>
            </a:r>
          </a:p>
        </p:txBody>
      </p:sp>
    </p:spTree>
    <p:extLst>
      <p:ext uri="{BB962C8B-B14F-4D97-AF65-F5344CB8AC3E}">
        <p14:creationId xmlns:p14="http://schemas.microsoft.com/office/powerpoint/2010/main" val="256970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F16E-113F-476F-8BE0-8BEF009B95E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AD97DA3-8D63-426D-913A-F3ADB666CC32}"/>
              </a:ext>
            </a:extLst>
          </p:cNvPr>
          <p:cNvSpPr>
            <a:spLocks noGrp="1"/>
          </p:cNvSpPr>
          <p:nvPr>
            <p:ph idx="1"/>
          </p:nvPr>
        </p:nvSpPr>
        <p:spPr>
          <a:xfrm>
            <a:off x="4362275" y="1123837"/>
            <a:ext cx="6627303" cy="4686245"/>
          </a:xfrm>
        </p:spPr>
        <p:txBody>
          <a:bodyPr>
            <a:normAutofit/>
          </a:bodyPr>
          <a:lstStyle/>
          <a:p>
            <a:pPr algn="ctr"/>
            <a:r>
              <a:rPr lang="en-US" sz="4000" dirty="0"/>
              <a:t>Questions? Comments?</a:t>
            </a:r>
          </a:p>
          <a:p>
            <a:pPr algn="ctr"/>
            <a:endParaRPr lang="en-US" sz="2400" dirty="0">
              <a:solidFill>
                <a:schemeClr val="tx1"/>
              </a:solidFill>
            </a:endParaRPr>
          </a:p>
          <a:p>
            <a:pPr algn="ctr"/>
            <a:r>
              <a:rPr lang="en-US" sz="2400" dirty="0">
                <a:solidFill>
                  <a:schemeClr val="tx1"/>
                </a:solidFill>
              </a:rPr>
              <a:t>Prof Liz Wicks, Leicester Law School and  Centre for Rights &amp; Equality in Health Law (CREHL), University of Leicester</a:t>
            </a:r>
            <a:endParaRPr lang="en-US" sz="2400" dirty="0">
              <a:solidFill>
                <a:schemeClr val="tx1"/>
              </a:solidFill>
              <a:hlinkClick r:id="rId2">
                <a:extLst>
                  <a:ext uri="{A12FA001-AC4F-418D-AE19-62706E023703}">
                    <ahyp:hlinkClr xmlns:ahyp="http://schemas.microsoft.com/office/drawing/2018/hyperlinkcolor" val="tx"/>
                  </a:ext>
                </a:extLst>
              </a:hlinkClick>
            </a:endParaRPr>
          </a:p>
          <a:p>
            <a:pPr algn="ctr"/>
            <a:r>
              <a:rPr lang="en-US" sz="2400" dirty="0">
                <a:solidFill>
                  <a:srgbClr val="0070C0"/>
                </a:solidFill>
                <a:hlinkClick r:id="rId2">
                  <a:extLst>
                    <a:ext uri="{A12FA001-AC4F-418D-AE19-62706E023703}">
                      <ahyp:hlinkClr xmlns:ahyp="http://schemas.microsoft.com/office/drawing/2018/hyperlinkcolor" val="tx"/>
                    </a:ext>
                  </a:extLst>
                </a:hlinkClick>
              </a:rPr>
              <a:t>Liz.Wicks@le.ac.uk</a:t>
            </a:r>
            <a:endParaRPr lang="en-US" sz="2400" dirty="0">
              <a:solidFill>
                <a:srgbClr val="0070C0"/>
              </a:solidFill>
            </a:endParaRPr>
          </a:p>
          <a:p>
            <a:pPr algn="ctr"/>
            <a:endParaRPr lang="en-GB" dirty="0"/>
          </a:p>
        </p:txBody>
      </p:sp>
      <p:pic>
        <p:nvPicPr>
          <p:cNvPr id="4" name="Picture 3">
            <a:extLst>
              <a:ext uri="{FF2B5EF4-FFF2-40B4-BE49-F238E27FC236}">
                <a16:creationId xmlns:a16="http://schemas.microsoft.com/office/drawing/2014/main" id="{6AD70E17-2E98-4C12-850F-C1F913942EFA}"/>
              </a:ext>
            </a:extLst>
          </p:cNvPr>
          <p:cNvPicPr>
            <a:picLocks noChangeAspect="1"/>
          </p:cNvPicPr>
          <p:nvPr/>
        </p:nvPicPr>
        <p:blipFill>
          <a:blip r:embed="rId3"/>
          <a:stretch>
            <a:fillRect/>
          </a:stretch>
        </p:blipFill>
        <p:spPr>
          <a:xfrm>
            <a:off x="252919" y="1325027"/>
            <a:ext cx="2799201" cy="4198802"/>
          </a:xfrm>
          <a:prstGeom prst="rect">
            <a:avLst/>
          </a:prstGeom>
        </p:spPr>
      </p:pic>
    </p:spTree>
    <p:extLst>
      <p:ext uri="{BB962C8B-B14F-4D97-AF65-F5344CB8AC3E}">
        <p14:creationId xmlns:p14="http://schemas.microsoft.com/office/powerpoint/2010/main" val="95516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30F0-F71A-4FDC-99D3-3568499F65E9}"/>
              </a:ext>
            </a:extLst>
          </p:cNvPr>
          <p:cNvSpPr>
            <a:spLocks noGrp="1"/>
          </p:cNvSpPr>
          <p:nvPr>
            <p:ph type="title"/>
          </p:nvPr>
        </p:nvSpPr>
        <p:spPr/>
        <p:txBody>
          <a:bodyPr/>
          <a:lstStyle/>
          <a:p>
            <a:r>
              <a:rPr lang="en-US" dirty="0"/>
              <a:t>Structure of today’s talk</a:t>
            </a:r>
            <a:endParaRPr lang="en-GB" dirty="0"/>
          </a:p>
        </p:txBody>
      </p:sp>
      <p:sp>
        <p:nvSpPr>
          <p:cNvPr id="3" name="Content Placeholder 2">
            <a:extLst>
              <a:ext uri="{FF2B5EF4-FFF2-40B4-BE49-F238E27FC236}">
                <a16:creationId xmlns:a16="http://schemas.microsoft.com/office/drawing/2014/main" id="{F1D548ED-EB4C-482F-89C8-687D5322E296}"/>
              </a:ext>
            </a:extLst>
          </p:cNvPr>
          <p:cNvSpPr>
            <a:spLocks noGrp="1"/>
          </p:cNvSpPr>
          <p:nvPr>
            <p:ph idx="1"/>
          </p:nvPr>
        </p:nvSpPr>
        <p:spPr/>
        <p:txBody>
          <a:bodyPr/>
          <a:lstStyle/>
          <a:p>
            <a:pPr>
              <a:buFont typeface="Wingdings" panose="05000000000000000000" pitchFamily="2" charset="2"/>
              <a:buChar char="q"/>
            </a:pPr>
            <a:r>
              <a:rPr lang="en-US" dirty="0"/>
              <a:t>Brief history of law’s involvement with the issue of ‘suicide’ including </a:t>
            </a:r>
            <a:r>
              <a:rPr lang="en-US" dirty="0" err="1"/>
              <a:t>decriminalisation</a:t>
            </a:r>
            <a:r>
              <a:rPr lang="en-US" dirty="0"/>
              <a:t> in 1961</a:t>
            </a:r>
          </a:p>
          <a:p>
            <a:pPr>
              <a:buFont typeface="Wingdings" panose="05000000000000000000" pitchFamily="2" charset="2"/>
              <a:buChar char="q"/>
            </a:pPr>
            <a:r>
              <a:rPr lang="en-US" dirty="0"/>
              <a:t>Overview of current laws relevant to suicide including:</a:t>
            </a:r>
          </a:p>
          <a:p>
            <a:pPr lvl="1">
              <a:buFont typeface="Wingdings" panose="05000000000000000000" pitchFamily="2" charset="2"/>
              <a:buChar char="q"/>
            </a:pPr>
            <a:r>
              <a:rPr lang="en-US" dirty="0"/>
              <a:t> criminal offence of assisted suicide; </a:t>
            </a:r>
          </a:p>
          <a:p>
            <a:pPr lvl="1">
              <a:buFont typeface="Wingdings" panose="05000000000000000000" pitchFamily="2" charset="2"/>
              <a:buChar char="q"/>
            </a:pPr>
            <a:r>
              <a:rPr lang="en-US" dirty="0"/>
              <a:t>mental health and mental capacity laws </a:t>
            </a:r>
            <a:r>
              <a:rPr lang="en-US" dirty="0" err="1"/>
              <a:t>authorising</a:t>
            </a:r>
            <a:r>
              <a:rPr lang="en-US" dirty="0"/>
              <a:t> detention and treatment; </a:t>
            </a:r>
          </a:p>
          <a:p>
            <a:pPr lvl="1">
              <a:buFont typeface="Wingdings" panose="05000000000000000000" pitchFamily="2" charset="2"/>
              <a:buChar char="q"/>
            </a:pPr>
            <a:r>
              <a:rPr lang="en-US" dirty="0"/>
              <a:t>human rights laws including the rights to life and autonomy</a:t>
            </a:r>
          </a:p>
          <a:p>
            <a:pPr>
              <a:buFont typeface="Wingdings" panose="05000000000000000000" pitchFamily="2" charset="2"/>
              <a:buChar char="q"/>
            </a:pPr>
            <a:r>
              <a:rPr lang="en-US" dirty="0"/>
              <a:t>Reflections on whether the law currently sends mixed messages on suicide, and suggestions for interpreting the current legal framework, and recommendations for legal reform</a:t>
            </a:r>
            <a:endParaRPr lang="en-GB" dirty="0"/>
          </a:p>
        </p:txBody>
      </p:sp>
    </p:spTree>
    <p:extLst>
      <p:ext uri="{BB962C8B-B14F-4D97-AF65-F5344CB8AC3E}">
        <p14:creationId xmlns:p14="http://schemas.microsoft.com/office/powerpoint/2010/main" val="380564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66A3-B994-4B81-85CC-60C107A0A3EB}"/>
              </a:ext>
            </a:extLst>
          </p:cNvPr>
          <p:cNvSpPr>
            <a:spLocks noGrp="1"/>
          </p:cNvSpPr>
          <p:nvPr>
            <p:ph type="title"/>
          </p:nvPr>
        </p:nvSpPr>
        <p:spPr/>
        <p:txBody>
          <a:bodyPr>
            <a:normAutofit/>
          </a:bodyPr>
          <a:lstStyle/>
          <a:p>
            <a:r>
              <a:rPr lang="en-US" sz="4000" dirty="0"/>
              <a:t>The History of the Law’s Relationship with Suicide:</a:t>
            </a:r>
            <a:endParaRPr lang="en-GB" sz="4000" dirty="0"/>
          </a:p>
        </p:txBody>
      </p:sp>
      <p:sp>
        <p:nvSpPr>
          <p:cNvPr id="3" name="Content Placeholder 2">
            <a:extLst>
              <a:ext uri="{FF2B5EF4-FFF2-40B4-BE49-F238E27FC236}">
                <a16:creationId xmlns:a16="http://schemas.microsoft.com/office/drawing/2014/main" id="{FDD34813-2E55-4024-BD1E-41796DC49E93}"/>
              </a:ext>
            </a:extLst>
          </p:cNvPr>
          <p:cNvSpPr>
            <a:spLocks noGrp="1"/>
          </p:cNvSpPr>
          <p:nvPr>
            <p:ph idx="1"/>
          </p:nvPr>
        </p:nvSpPr>
        <p:spPr>
          <a:xfrm>
            <a:off x="3565320" y="2108201"/>
            <a:ext cx="7590359" cy="4208709"/>
          </a:xfrm>
        </p:spPr>
        <p:txBody>
          <a:bodyPr>
            <a:normAutofit fontScale="92500" lnSpcReduction="10000"/>
          </a:bodyPr>
          <a:lstStyle/>
          <a:p>
            <a:pPr>
              <a:buFont typeface="Wingdings" panose="05000000000000000000" pitchFamily="2" charset="2"/>
              <a:buChar char="Ø"/>
            </a:pPr>
            <a:r>
              <a:rPr lang="en-US" dirty="0"/>
              <a:t>Criminal prohibition of suicide – ‘</a:t>
            </a:r>
            <a:r>
              <a:rPr lang="en-US" dirty="0" err="1"/>
              <a:t>felo</a:t>
            </a:r>
            <a:r>
              <a:rPr lang="en-US" dirty="0"/>
              <a:t> de se’ (felony of self)</a:t>
            </a:r>
          </a:p>
          <a:p>
            <a:pPr>
              <a:buFont typeface="Wingdings" panose="05000000000000000000" pitchFamily="2" charset="2"/>
              <a:buChar char="Ø"/>
            </a:pPr>
            <a:r>
              <a:rPr lang="en-US" dirty="0"/>
              <a:t>Harsh punishments:</a:t>
            </a:r>
          </a:p>
          <a:p>
            <a:pPr lvl="1">
              <a:buFont typeface="Wingdings" panose="05000000000000000000" pitchFamily="2" charset="2"/>
              <a:buChar char="Ø"/>
            </a:pPr>
            <a:r>
              <a:rPr lang="en-US" dirty="0"/>
              <a:t>Desecration of body: ‘their bodies were interred profanely, with a macabre ceremony prescribed by popular custom. The night following the inquest, officials of the parish, the church wardens and their helpers, carried the corpse to a crossroads and threw it naked into a pit. A wooden stake was hammered through the body, pinioning it in the grave, and the hole was filled in.’ (MacDonald &amp; Murphy,  </a:t>
            </a:r>
            <a:r>
              <a:rPr lang="en-US" i="1" dirty="0"/>
              <a:t>Sleepless Souls: Suicide in Early Modern England</a:t>
            </a:r>
            <a:r>
              <a:rPr lang="en-US" dirty="0"/>
              <a:t>)</a:t>
            </a:r>
          </a:p>
          <a:p>
            <a:pPr lvl="1">
              <a:buFont typeface="Wingdings" panose="05000000000000000000" pitchFamily="2" charset="2"/>
              <a:buChar char="Ø"/>
            </a:pPr>
            <a:r>
              <a:rPr lang="en-US" dirty="0"/>
              <a:t>Restrictions on burial and inheritance rules</a:t>
            </a:r>
          </a:p>
          <a:p>
            <a:pPr lvl="1">
              <a:buFont typeface="Wingdings" panose="05000000000000000000" pitchFamily="2" charset="2"/>
              <a:buChar char="Ø"/>
            </a:pPr>
            <a:r>
              <a:rPr lang="en-US" dirty="0"/>
              <a:t>Imprisonment/hard </a:t>
            </a:r>
            <a:r>
              <a:rPr lang="en-US" dirty="0" err="1"/>
              <a:t>labour</a:t>
            </a:r>
            <a:r>
              <a:rPr lang="en-US" dirty="0"/>
              <a:t> for failed attempts at suicide</a:t>
            </a:r>
          </a:p>
          <a:p>
            <a:pPr>
              <a:buFont typeface="Wingdings" panose="05000000000000000000" pitchFamily="2" charset="2"/>
              <a:buChar char="Ø"/>
            </a:pPr>
            <a:r>
              <a:rPr lang="en-US" dirty="0"/>
              <a:t>Greater tolerance:</a:t>
            </a:r>
          </a:p>
          <a:p>
            <a:pPr lvl="1">
              <a:buFont typeface="Wingdings" panose="05000000000000000000" pitchFamily="2" charset="2"/>
              <a:buChar char="Ø"/>
            </a:pPr>
            <a:r>
              <a:rPr lang="en-US" dirty="0"/>
              <a:t>C18th - increased use of the non compos mentis verdict by coroner’s juries in order to avoid the negative consequences of a felony verdict </a:t>
            </a:r>
          </a:p>
          <a:p>
            <a:pPr lvl="1">
              <a:buFont typeface="Wingdings" panose="05000000000000000000" pitchFamily="2" charset="2"/>
              <a:buChar char="Ø"/>
            </a:pPr>
            <a:r>
              <a:rPr lang="en-US" dirty="0"/>
              <a:t>C19th - legislative removal of the legal penalties relating to burial and forfeiture</a:t>
            </a:r>
          </a:p>
          <a:p>
            <a:pPr lvl="1">
              <a:buFont typeface="Wingdings" panose="05000000000000000000" pitchFamily="2" charset="2"/>
              <a:buChar char="Ø"/>
            </a:pPr>
            <a:endParaRPr lang="en-US"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49449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03" y="1978243"/>
            <a:ext cx="3113992" cy="1450757"/>
          </a:xfrm>
        </p:spPr>
        <p:txBody>
          <a:bodyPr>
            <a:normAutofit fontScale="90000"/>
          </a:bodyPr>
          <a:lstStyle/>
          <a:p>
            <a:r>
              <a:rPr lang="en-GB" dirty="0"/>
              <a:t>Decriminalisation of Suicide:</a:t>
            </a:r>
            <a:br>
              <a:rPr lang="en-GB" dirty="0"/>
            </a:br>
            <a:r>
              <a:rPr lang="en-GB" dirty="0"/>
              <a:t>Suicide Act 1961</a:t>
            </a:r>
          </a:p>
        </p:txBody>
      </p:sp>
      <p:sp>
        <p:nvSpPr>
          <p:cNvPr id="3" name="Content Placeholder 2"/>
          <p:cNvSpPr>
            <a:spLocks noGrp="1"/>
          </p:cNvSpPr>
          <p:nvPr>
            <p:ph idx="1"/>
          </p:nvPr>
        </p:nvSpPr>
        <p:spPr>
          <a:xfrm>
            <a:off x="4085438" y="1556689"/>
            <a:ext cx="7097646" cy="3744621"/>
          </a:xfrm>
        </p:spPr>
        <p:txBody>
          <a:bodyPr>
            <a:normAutofit fontScale="92500"/>
          </a:bodyPr>
          <a:lstStyle/>
          <a:p>
            <a:pPr lvl="0">
              <a:buFont typeface="Wingdings" panose="05000000000000000000" pitchFamily="2" charset="2"/>
              <a:buChar char="Ø"/>
            </a:pPr>
            <a:r>
              <a:rPr lang="en-GB" sz="2400" dirty="0"/>
              <a:t>Evolution of law’s role: from punishment to prevention</a:t>
            </a:r>
          </a:p>
          <a:p>
            <a:pPr lvl="1">
              <a:buFont typeface="Wingdings" panose="05000000000000000000" pitchFamily="2" charset="2"/>
              <a:buChar char="Ø"/>
            </a:pPr>
            <a:r>
              <a:rPr lang="en-GB" sz="2200" dirty="0"/>
              <a:t>Mental Health Act 1959 – providing alternative civil detention powers</a:t>
            </a:r>
          </a:p>
          <a:p>
            <a:pPr lvl="0">
              <a:buFont typeface="Wingdings" panose="05000000000000000000" pitchFamily="2" charset="2"/>
              <a:buChar char="Ø"/>
            </a:pPr>
            <a:endParaRPr lang="en-GB" sz="2400" dirty="0"/>
          </a:p>
          <a:p>
            <a:pPr lvl="0">
              <a:buFont typeface="Wingdings" panose="05000000000000000000" pitchFamily="2" charset="2"/>
              <a:buChar char="Ø"/>
            </a:pPr>
            <a:r>
              <a:rPr lang="en-GB" sz="2400" dirty="0"/>
              <a:t>Suicide Act 1961, Section 1: ‘The rule of law whereby it is a crime for a person to commit suicide is hereby abrogated.’</a:t>
            </a:r>
          </a:p>
          <a:p>
            <a:pPr lvl="1">
              <a:buFont typeface="Wingdings" panose="05000000000000000000" pitchFamily="2" charset="2"/>
              <a:buChar char="Ø"/>
            </a:pPr>
            <a:r>
              <a:rPr lang="en-GB" sz="2200" dirty="0"/>
              <a:t>But very little parliamentary discussion of this – so no reflection on whether all suicides should still be prevented</a:t>
            </a:r>
          </a:p>
          <a:p>
            <a:pPr lvl="1">
              <a:buFont typeface="Wingdings" panose="05000000000000000000" pitchFamily="2" charset="2"/>
              <a:buChar char="Ø"/>
            </a:pPr>
            <a:r>
              <a:rPr lang="en-GB" sz="2200" dirty="0"/>
              <a:t>Is a rational suicide possible...?</a:t>
            </a:r>
          </a:p>
          <a:p>
            <a:pPr lvl="1">
              <a:buFont typeface="Wingdings" panose="05000000000000000000" pitchFamily="2" charset="2"/>
              <a:buChar char="Ø"/>
            </a:pPr>
            <a:r>
              <a:rPr lang="en-GB" sz="2200" dirty="0"/>
              <a:t>Meaning/label of ‘suicide</a:t>
            </a:r>
            <a:r>
              <a:rPr lang="en-GB" sz="2400" dirty="0"/>
              <a:t>’</a:t>
            </a:r>
          </a:p>
        </p:txBody>
      </p:sp>
    </p:spTree>
    <p:extLst>
      <p:ext uri="{BB962C8B-B14F-4D97-AF65-F5344CB8AC3E}">
        <p14:creationId xmlns:p14="http://schemas.microsoft.com/office/powerpoint/2010/main" val="9386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6291-AEC7-438A-896E-14282F3FC321}"/>
              </a:ext>
            </a:extLst>
          </p:cNvPr>
          <p:cNvSpPr>
            <a:spLocks noGrp="1"/>
          </p:cNvSpPr>
          <p:nvPr>
            <p:ph type="title"/>
          </p:nvPr>
        </p:nvSpPr>
        <p:spPr/>
        <p:txBody>
          <a:bodyPr/>
          <a:lstStyle/>
          <a:p>
            <a:r>
              <a:rPr lang="en-US" dirty="0"/>
              <a:t>Current law relevant to suicide:</a:t>
            </a:r>
            <a:endParaRPr lang="en-GB" dirty="0"/>
          </a:p>
        </p:txBody>
      </p:sp>
      <p:sp>
        <p:nvSpPr>
          <p:cNvPr id="3" name="Content Placeholder 2">
            <a:extLst>
              <a:ext uri="{FF2B5EF4-FFF2-40B4-BE49-F238E27FC236}">
                <a16:creationId xmlns:a16="http://schemas.microsoft.com/office/drawing/2014/main" id="{EA528ECA-F752-446B-BB3F-4C476824171C}"/>
              </a:ext>
            </a:extLst>
          </p:cNvPr>
          <p:cNvSpPr>
            <a:spLocks noGrp="1"/>
          </p:cNvSpPr>
          <p:nvPr>
            <p:ph idx="1"/>
          </p:nvPr>
        </p:nvSpPr>
        <p:spPr/>
        <p:txBody>
          <a:bodyPr/>
          <a:lstStyle/>
          <a:p>
            <a:pPr>
              <a:buFont typeface="Wingdings" panose="05000000000000000000" pitchFamily="2" charset="2"/>
              <a:buChar char="Ø"/>
            </a:pPr>
            <a:r>
              <a:rPr lang="en-US" dirty="0"/>
              <a:t>Criminal law – absolute offence of assisting or encouraging suicide</a:t>
            </a:r>
          </a:p>
          <a:p>
            <a:pPr>
              <a:buFont typeface="Wingdings" panose="05000000000000000000" pitchFamily="2" charset="2"/>
              <a:buChar char="Ø"/>
            </a:pPr>
            <a:r>
              <a:rPr lang="en-US" dirty="0"/>
              <a:t>Mental health laws </a:t>
            </a:r>
          </a:p>
          <a:p>
            <a:pPr>
              <a:buFont typeface="Wingdings" panose="05000000000000000000" pitchFamily="2" charset="2"/>
              <a:buChar char="Ø"/>
            </a:pPr>
            <a:r>
              <a:rPr lang="en-US" dirty="0"/>
              <a:t>Mental capacity laws</a:t>
            </a:r>
          </a:p>
          <a:p>
            <a:pPr>
              <a:buFont typeface="Wingdings" panose="05000000000000000000" pitchFamily="2" charset="2"/>
              <a:buChar char="Ø"/>
            </a:pPr>
            <a:r>
              <a:rPr lang="en-US" dirty="0"/>
              <a:t>Human rights laws</a:t>
            </a:r>
            <a:endParaRPr lang="en-GB" dirty="0"/>
          </a:p>
        </p:txBody>
      </p:sp>
    </p:spTree>
    <p:extLst>
      <p:ext uri="{BB962C8B-B14F-4D97-AF65-F5344CB8AC3E}">
        <p14:creationId xmlns:p14="http://schemas.microsoft.com/office/powerpoint/2010/main" val="368567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Criminal Law: </a:t>
            </a:r>
            <a:br>
              <a:rPr lang="en-GB" dirty="0"/>
            </a:br>
            <a:r>
              <a:rPr lang="en-GB" dirty="0"/>
              <a:t>the offence of assisted suicide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400" dirty="0"/>
              <a:t>Section 2 of the Suicide Act 1961 declared that it is an offence to aid, abet, counsel or procure the suicide of another, or attempt by another to perform suicide.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Offence encompasses a very wide range of culpability </a:t>
            </a:r>
            <a:r>
              <a:rPr lang="en-GB" sz="2400" i="1" dirty="0"/>
              <a:t>– </a:t>
            </a:r>
            <a:r>
              <a:rPr lang="en-GB" sz="2400" dirty="0"/>
              <a:t>“In terms of gravity it can vary from the borders of cold blooded murder down to the shadowy area of mercy killing or common humanity.” (</a:t>
            </a:r>
            <a:r>
              <a:rPr lang="en-GB" sz="2400" i="1" dirty="0"/>
              <a:t>R v Hough, </a:t>
            </a:r>
            <a:r>
              <a:rPr lang="en-GB" sz="2400" dirty="0"/>
              <a:t>Lord Lane CJ)</a:t>
            </a:r>
          </a:p>
          <a:p>
            <a:pPr>
              <a:buFont typeface="Wingdings" panose="05000000000000000000" pitchFamily="2" charset="2"/>
              <a:buChar char="Ø"/>
            </a:pPr>
            <a:endParaRPr lang="en-GB" sz="2400" dirty="0"/>
          </a:p>
          <a:p>
            <a:pPr>
              <a:buFont typeface="Wingdings" panose="05000000000000000000" pitchFamily="2" charset="2"/>
              <a:buChar char="Ø"/>
            </a:pPr>
            <a:r>
              <a:rPr lang="en-US" sz="2400" dirty="0"/>
              <a:t>Suicide is lawful but assisting in the performance of this lawful activity is not...</a:t>
            </a:r>
          </a:p>
          <a:p>
            <a:pPr lvl="0"/>
            <a:endParaRPr lang="en-GB" sz="2400" dirty="0"/>
          </a:p>
        </p:txBody>
      </p:sp>
    </p:spTree>
    <p:extLst>
      <p:ext uri="{BB962C8B-B14F-4D97-AF65-F5344CB8AC3E}">
        <p14:creationId xmlns:p14="http://schemas.microsoft.com/office/powerpoint/2010/main" val="38263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34" y="444885"/>
            <a:ext cx="3347207" cy="4747900"/>
          </a:xfrm>
        </p:spPr>
        <p:txBody>
          <a:bodyPr>
            <a:noAutofit/>
          </a:bodyPr>
          <a:lstStyle/>
          <a:p>
            <a:r>
              <a:rPr lang="en-GB" sz="4000" dirty="0"/>
              <a:t>Modernising the offence: </a:t>
            </a:r>
            <a:br>
              <a:rPr lang="en-GB" sz="4000" dirty="0"/>
            </a:br>
            <a:r>
              <a:rPr lang="en-GB" sz="4000" dirty="0"/>
              <a:t>Coroners and Justice Act 2009</a:t>
            </a:r>
          </a:p>
        </p:txBody>
      </p:sp>
      <p:sp>
        <p:nvSpPr>
          <p:cNvPr id="3" name="Content Placeholder 2"/>
          <p:cNvSpPr>
            <a:spLocks noGrp="1"/>
          </p:cNvSpPr>
          <p:nvPr>
            <p:ph idx="1"/>
          </p:nvPr>
        </p:nvSpPr>
        <p:spPr>
          <a:xfrm>
            <a:off x="3791824" y="788565"/>
            <a:ext cx="7424816" cy="5360565"/>
          </a:xfrm>
        </p:spPr>
        <p:txBody>
          <a:bodyPr>
            <a:normAutofit/>
          </a:bodyPr>
          <a:lstStyle/>
          <a:p>
            <a:pPr>
              <a:buFont typeface="Wingdings" panose="05000000000000000000" pitchFamily="2" charset="2"/>
              <a:buChar char="Ø"/>
            </a:pPr>
            <a:r>
              <a:rPr lang="en-GB" sz="2000" dirty="0"/>
              <a:t>Wording of offence is modernised by means of the replacement of the old-fashioned language of ‘aiding, abetting, counselling or procuring’ with the more modern terms of ‘encouraging or assisting’</a:t>
            </a:r>
          </a:p>
          <a:p>
            <a:pPr>
              <a:buFont typeface="Wingdings" panose="05000000000000000000" pitchFamily="2" charset="2"/>
              <a:buChar char="Ø"/>
            </a:pPr>
            <a:r>
              <a:rPr lang="en-GB" sz="2000" dirty="0"/>
              <a:t>New single offence applies where a person does an act which is capable of encouraging or assisting another person to perform suicide or attempt to do so, and intends his act to so encourage or assist (regardless of whether it </a:t>
            </a:r>
            <a:r>
              <a:rPr lang="en-GB" sz="2000" i="1" dirty="0"/>
              <a:t>actually</a:t>
            </a:r>
            <a:r>
              <a:rPr lang="en-GB" sz="2000" dirty="0"/>
              <a:t> encourages or assists) </a:t>
            </a:r>
          </a:p>
          <a:p>
            <a:pPr>
              <a:buFont typeface="Wingdings" panose="05000000000000000000" pitchFamily="2" charset="2"/>
              <a:buChar char="Ø"/>
            </a:pPr>
            <a:r>
              <a:rPr lang="en-GB" sz="2000" dirty="0"/>
              <a:t>Distinction between encouraging and assisting?</a:t>
            </a:r>
          </a:p>
          <a:p>
            <a:endParaRPr lang="en-GB" sz="2000" dirty="0"/>
          </a:p>
          <a:p>
            <a:endParaRPr lang="en-GB" dirty="0"/>
          </a:p>
          <a:p>
            <a:endParaRPr lang="en-GB" dirty="0"/>
          </a:p>
        </p:txBody>
      </p:sp>
    </p:spTree>
    <p:extLst>
      <p:ext uri="{BB962C8B-B14F-4D97-AF65-F5344CB8AC3E}">
        <p14:creationId xmlns:p14="http://schemas.microsoft.com/office/powerpoint/2010/main" val="425862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FF1E-F384-4690-9826-A209B3FFFF84}"/>
              </a:ext>
            </a:extLst>
          </p:cNvPr>
          <p:cNvSpPr>
            <a:spLocks noGrp="1"/>
          </p:cNvSpPr>
          <p:nvPr>
            <p:ph type="title"/>
          </p:nvPr>
        </p:nvSpPr>
        <p:spPr/>
        <p:txBody>
          <a:bodyPr>
            <a:normAutofit/>
          </a:bodyPr>
          <a:lstStyle/>
          <a:p>
            <a:br>
              <a:rPr lang="en-US" dirty="0"/>
            </a:br>
            <a:r>
              <a:rPr lang="en-US" dirty="0"/>
              <a:t>Assisted Suicide offence and its relevance to the ‘assisted dying’ debate</a:t>
            </a:r>
            <a:endParaRPr lang="en-GB" dirty="0"/>
          </a:p>
        </p:txBody>
      </p:sp>
      <p:sp>
        <p:nvSpPr>
          <p:cNvPr id="3" name="Content Placeholder 2">
            <a:extLst>
              <a:ext uri="{FF2B5EF4-FFF2-40B4-BE49-F238E27FC236}">
                <a16:creationId xmlns:a16="http://schemas.microsoft.com/office/drawing/2014/main" id="{43F745B6-2A27-4293-9055-B9865BD30219}"/>
              </a:ext>
            </a:extLst>
          </p:cNvPr>
          <p:cNvSpPr>
            <a:spLocks noGrp="1"/>
          </p:cNvSpPr>
          <p:nvPr>
            <p:ph idx="1"/>
          </p:nvPr>
        </p:nvSpPr>
        <p:spPr/>
        <p:txBody>
          <a:bodyPr/>
          <a:lstStyle/>
          <a:p>
            <a:pPr>
              <a:buFont typeface="Wingdings" panose="05000000000000000000" pitchFamily="2" charset="2"/>
              <a:buChar char="Ø"/>
            </a:pPr>
            <a:r>
              <a:rPr lang="en-US" dirty="0"/>
              <a:t>Dianne Pretty case: no ‘right to die’ protected within European Convention on Human Rights, so UK’s absolute prohibition of assisted suicide does not violate it  </a:t>
            </a:r>
          </a:p>
          <a:p>
            <a:pPr>
              <a:buFont typeface="Wingdings" panose="05000000000000000000" pitchFamily="2" charset="2"/>
              <a:buChar char="Ø"/>
            </a:pPr>
            <a:r>
              <a:rPr lang="en-US" dirty="0"/>
              <a:t>Debbie Purdy case: need for offence-specific prosecutorial guidance as to when it is in public interest to prosecute (leading to widescale tolerance?)</a:t>
            </a:r>
          </a:p>
          <a:p>
            <a:pPr>
              <a:buFont typeface="Wingdings" panose="05000000000000000000" pitchFamily="2" charset="2"/>
              <a:buChar char="Ø"/>
            </a:pPr>
            <a:r>
              <a:rPr lang="en-US" dirty="0"/>
              <a:t>Tony Nicklinson: Majority of Supreme Court declines to issue a formal declaration that the offence is incompatible with Article 8 (although many judges do hint that it is?)</a:t>
            </a:r>
            <a:endParaRPr lang="en-GB" dirty="0"/>
          </a:p>
        </p:txBody>
      </p:sp>
    </p:spTree>
    <p:extLst>
      <p:ext uri="{BB962C8B-B14F-4D97-AF65-F5344CB8AC3E}">
        <p14:creationId xmlns:p14="http://schemas.microsoft.com/office/powerpoint/2010/main" val="295672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AC19-0CFA-454D-9B41-9EF5ED929B94}"/>
              </a:ext>
            </a:extLst>
          </p:cNvPr>
          <p:cNvSpPr>
            <a:spLocks noGrp="1"/>
          </p:cNvSpPr>
          <p:nvPr>
            <p:ph type="title"/>
          </p:nvPr>
        </p:nvSpPr>
        <p:spPr/>
        <p:txBody>
          <a:bodyPr>
            <a:noAutofit/>
          </a:bodyPr>
          <a:lstStyle/>
          <a:p>
            <a:r>
              <a:rPr lang="en-US" sz="3600" dirty="0"/>
              <a:t>DPP guidance on when it is in the ‘public interest’ to prosecute assisted suicide</a:t>
            </a:r>
            <a:endParaRPr lang="en-GB" sz="3600" dirty="0"/>
          </a:p>
        </p:txBody>
      </p:sp>
      <p:sp>
        <p:nvSpPr>
          <p:cNvPr id="3" name="Content Placeholder 2">
            <a:extLst>
              <a:ext uri="{FF2B5EF4-FFF2-40B4-BE49-F238E27FC236}">
                <a16:creationId xmlns:a16="http://schemas.microsoft.com/office/drawing/2014/main" id="{AB7C3673-1581-4879-9ED7-36C9815E3C9D}"/>
              </a:ext>
            </a:extLst>
          </p:cNvPr>
          <p:cNvSpPr>
            <a:spLocks noGrp="1"/>
          </p:cNvSpPr>
          <p:nvPr>
            <p:ph idx="1"/>
          </p:nvPr>
        </p:nvSpPr>
        <p:spPr/>
        <p:txBody>
          <a:bodyPr>
            <a:normAutofit/>
          </a:bodyPr>
          <a:lstStyle/>
          <a:p>
            <a:pPr>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Prosecution is now extremely unlikely to follow an assisted suicide in circumstances where the victim has reached a voluntary, clear, settled and informed decision to commit suicide, the suspect was wholly motivated by compassion, sought to dissuade the victim from suicide, offered only minor and reluctant encouragement or assistance, and subsequently reported the victim's suicide to the police….</a:t>
            </a:r>
          </a:p>
          <a:p>
            <a:pPr>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certain activities may still run the risk of prosecution, such as:</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encouraging or assisting the death of a person under 18 or lacking mental capacity;</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pressuring a person to end their life;</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encouraging or assisting </a:t>
            </a:r>
            <a:r>
              <a:rPr lang="en-GB" sz="1600" dirty="0">
                <a:effectLst/>
                <a:latin typeface="Calibri" panose="020F0502020204030204" pitchFamily="34" charset="0"/>
                <a:ea typeface="Calibri" panose="020F0502020204030204" pitchFamily="34" charset="0"/>
                <a:cs typeface="Times New Roman" panose="02020603050405020304" pitchFamily="18" charset="0"/>
              </a:rPr>
              <a:t>more than one person to end their lives;</a:t>
            </a:r>
          </a:p>
          <a:p>
            <a:pPr lvl="1"/>
            <a:r>
              <a:rPr lang="en-GB" sz="1600" dirty="0">
                <a:effectLst/>
                <a:latin typeface="Calibri" panose="020F0502020204030204" pitchFamily="34" charset="0"/>
                <a:ea typeface="Calibri" panose="020F0502020204030204" pitchFamily="34" charset="0"/>
                <a:cs typeface="Times New Roman" panose="02020603050405020304" pitchFamily="18" charset="0"/>
              </a:rPr>
              <a:t>having a motive other than compassion for providing the encouragement or assistance. </a:t>
            </a:r>
          </a:p>
          <a:p>
            <a:pPr lvl="1"/>
            <a:r>
              <a:rPr lang="en-GB" sz="1600" dirty="0">
                <a:effectLst/>
                <a:latin typeface="Calibri" panose="020F0502020204030204" pitchFamily="34" charset="0"/>
                <a:ea typeface="Calibri" panose="020F0502020204030204" pitchFamily="34" charset="0"/>
                <a:cs typeface="Times New Roman" panose="02020603050405020304" pitchFamily="18" charset="0"/>
              </a:rPr>
              <a:t>Health care professionals should also be aware of the heightened risk of prosecution if they assist or encourage the death of a patient with whom they are in a relationship of care such that it may raise concern about the exercise of inappropriate influence over the person whose death is assisted.</a:t>
            </a:r>
          </a:p>
          <a:p>
            <a:endParaRPr lang="en-GB" dirty="0"/>
          </a:p>
        </p:txBody>
      </p:sp>
    </p:spTree>
    <p:extLst>
      <p:ext uri="{BB962C8B-B14F-4D97-AF65-F5344CB8AC3E}">
        <p14:creationId xmlns:p14="http://schemas.microsoft.com/office/powerpoint/2010/main" val="2826224429"/>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2.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Frame</Template>
  <TotalTime>1223</TotalTime>
  <Words>2119</Words>
  <Application>Microsoft Office PowerPoint</Application>
  <PresentationFormat>Widescreen</PresentationFormat>
  <Paragraphs>131</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Corbel</vt:lpstr>
      <vt:lpstr>Wingdings</vt:lpstr>
      <vt:lpstr>Wingdings 2</vt:lpstr>
      <vt:lpstr>Frame</vt:lpstr>
      <vt:lpstr>Suicide and the Law: The Law’s Mixed Messages on Suicide</vt:lpstr>
      <vt:lpstr>Structure of today’s talk</vt:lpstr>
      <vt:lpstr>The History of the Law’s Relationship with Suicide:</vt:lpstr>
      <vt:lpstr>Decriminalisation of Suicide: Suicide Act 1961</vt:lpstr>
      <vt:lpstr>Current law relevant to suicide:</vt:lpstr>
      <vt:lpstr>Criminal Law:  the offence of assisted suicide</vt:lpstr>
      <vt:lpstr>Modernising the offence:  Coroners and Justice Act 2009</vt:lpstr>
      <vt:lpstr> Assisted Suicide offence and its relevance to the ‘assisted dying’ debate</vt:lpstr>
      <vt:lpstr>DPP guidance on when it is in the ‘public interest’ to prosecute assisted suicide</vt:lpstr>
      <vt:lpstr>Suicide and the Mental Health Laws</vt:lpstr>
      <vt:lpstr>Suicide and Mental Capacity</vt:lpstr>
      <vt:lpstr>Preventing discrimination on grounds of mental disability</vt:lpstr>
      <vt:lpstr>Human Rights relevant to suicide: Article 8 ECHR’s right to respect for private life</vt:lpstr>
      <vt:lpstr>Human Rights relevant to suicide:  Article 2 ECHR’s Right to Life</vt:lpstr>
      <vt:lpstr>Art 2’s operational duty to prevent suicide</vt:lpstr>
      <vt:lpstr>Domestic application to mental health patients</vt:lpstr>
      <vt:lpstr>Mixed messages in the law:</vt:lpstr>
      <vt:lpstr>Need for legal reform?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Law’s Mixed Messages on Suicide: Autonomous Choice or Preventable Risk to Life?</dc:title>
  <dc:creator>Liz - Admin</dc:creator>
  <cp:lastModifiedBy>Liz - Admin</cp:lastModifiedBy>
  <cp:revision>44</cp:revision>
  <dcterms:created xsi:type="dcterms:W3CDTF">2024-03-04T10:49:16Z</dcterms:created>
  <dcterms:modified xsi:type="dcterms:W3CDTF">2024-05-02T10:10:51Z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